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vml" ContentType="application/vnd.openxmlformats-officedocument.vmlDrawing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5" r:id="rId17"/>
    <p:sldId id="27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S3839" initials="Z" lastIdx="1" clrIdx="0">
    <p:extLst>
      <p:ext uri="{19B8F6BF-5375-455C-9EA6-DF929625EA0E}">
        <p15:presenceInfo xmlns:p15="http://schemas.microsoft.com/office/powerpoint/2012/main" userId="" providerId="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15"/>
    <p:restoredTop sz="94666"/>
  </p:normalViewPr>
  <p:slideViewPr>
    <p:cSldViewPr snapToGrid="0" snapToObjects="1">
      <p:cViewPr varScale="1">
        <p:scale>
          <a:sx n="98" d="100"/>
          <a:sy n="98" d="100"/>
        </p:scale>
        <p:origin x="224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commentAuthors" Target="commentAuthors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1-08T11:13:20.291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8E8E94-45DC-DF4F-AC3C-C7FBE67E99EA}" type="datetimeFigureOut">
              <a:rPr lang="en-US" smtClean="0"/>
              <a:t>1/8/18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2C991A-86E1-7242-9C6D-BE6C8DD5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268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ACC77-7538-5140-B32D-536972812AD9}" type="datetimeFigureOut">
              <a:rPr lang="en-US" smtClean="0"/>
              <a:t>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AC8C7-C162-BF45-B043-BB1C5DD00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ACC77-7538-5140-B32D-536972812AD9}" type="datetimeFigureOut">
              <a:rPr lang="en-US" smtClean="0"/>
              <a:t>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AC8C7-C162-BF45-B043-BB1C5DD00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ACC77-7538-5140-B32D-536972812AD9}" type="datetimeFigureOut">
              <a:rPr lang="en-US" smtClean="0"/>
              <a:t>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AC8C7-C162-BF45-B043-BB1C5DD00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ACC77-7538-5140-B32D-536972812AD9}" type="datetimeFigureOut">
              <a:rPr lang="en-US" smtClean="0"/>
              <a:t>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AC8C7-C162-BF45-B043-BB1C5DD00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ACC77-7538-5140-B32D-536972812AD9}" type="datetimeFigureOut">
              <a:rPr lang="en-US" smtClean="0"/>
              <a:t>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AC8C7-C162-BF45-B043-BB1C5DD00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ACC77-7538-5140-B32D-536972812AD9}" type="datetimeFigureOut">
              <a:rPr lang="en-US" smtClean="0"/>
              <a:t>1/6/18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AC8C7-C162-BF45-B043-BB1C5DD00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ACC77-7538-5140-B32D-536972812AD9}" type="datetimeFigureOut">
              <a:rPr lang="en-US" smtClean="0"/>
              <a:t>1/6/18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AC8C7-C162-BF45-B043-BB1C5DD00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ACC77-7538-5140-B32D-536972812AD9}" type="datetimeFigureOut">
              <a:rPr lang="en-US" smtClean="0"/>
              <a:t>1/6/18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AC8C7-C162-BF45-B043-BB1C5DD00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ACC77-7538-5140-B32D-536972812AD9}" type="datetimeFigureOut">
              <a:rPr lang="en-US" smtClean="0"/>
              <a:t>1/6/18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AC8C7-C162-BF45-B043-BB1C5DD00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ACC77-7538-5140-B32D-536972812AD9}" type="datetimeFigureOut">
              <a:rPr lang="en-US" smtClean="0"/>
              <a:t>1/6/18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AC8C7-C162-BF45-B043-BB1C5DD00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ACC77-7538-5140-B32D-536972812AD9}" type="datetimeFigureOut">
              <a:rPr lang="en-US" smtClean="0"/>
              <a:t>1/6/18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AC8C7-C162-BF45-B043-BB1C5DD00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1ACC77-7538-5140-B32D-536972812AD9}" type="datetimeFigureOut">
              <a:rPr lang="en-US" smtClean="0"/>
              <a:t>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AC8C7-C162-BF45-B043-BB1C5DD00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comments" Target="../comments/commen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geofthering.com/atthemovies/" TargetMode="External"/><Relationship Id="rId4" Type="http://schemas.openxmlformats.org/officeDocument/2006/relationships/hyperlink" Target="https://archive.org/details/TheLordOfTheRing1TheFellowshipOfTheRing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lotr.wikia.com/wiki/Main_Pag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4" Type="http://schemas.openxmlformats.org/officeDocument/2006/relationships/image" Target="../media/image2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4" Type="http://schemas.openxmlformats.org/officeDocument/2006/relationships/image" Target="../media/image3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" y="-1"/>
            <a:ext cx="12166600" cy="688173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646607" y="1199536"/>
            <a:ext cx="50439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Scraping Lord of the Ring 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268" y="313509"/>
            <a:ext cx="7039793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55407" y="560440"/>
            <a:ext cx="50439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Demography </a:t>
            </a:r>
            <a:r>
              <a:rPr lang="en-US" sz="280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in Middle Earth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55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88" y="888274"/>
            <a:ext cx="6126441" cy="59697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1519" y="1083660"/>
            <a:ext cx="5925926" cy="577434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55407" y="560440"/>
            <a:ext cx="50439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Demography </a:t>
            </a:r>
            <a:r>
              <a:rPr lang="en-US" sz="280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in Middle Earth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682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65" y="0"/>
            <a:ext cx="5850640" cy="488550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400800" y="2258088"/>
            <a:ext cx="5250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Among 1000 characters, only one character </a:t>
            </a:r>
            <a:r>
              <a:rPr lang="en-US" altLang="zh-CN" dirty="0" smtClean="0"/>
              <a:t>remarried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200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93704" y="547377"/>
            <a:ext cx="50439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Lord of the Ring Movie Script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93704" y="2873077"/>
            <a:ext cx="41999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Lines Count in different movie by different </a:t>
            </a:r>
          </a:p>
          <a:p>
            <a:r>
              <a:rPr lang="en-US" dirty="0" smtClean="0"/>
              <a:t>Characters.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8965" y="-851264"/>
            <a:ext cx="8493035" cy="849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87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120" y="1084218"/>
            <a:ext cx="4861602" cy="509451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869" y="117566"/>
            <a:ext cx="4391281" cy="63485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2892" y="455937"/>
            <a:ext cx="7465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Words 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S</a:t>
            </a:r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poken Frequency by 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D</a:t>
            </a:r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ifferent Characters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163177" y="6204504"/>
            <a:ext cx="1173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Frodo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23103" y="6178378"/>
            <a:ext cx="1173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Sam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37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977" y="343047"/>
            <a:ext cx="4409440" cy="66359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7958" y="334177"/>
            <a:ext cx="5887356" cy="665367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2080" y="325308"/>
            <a:ext cx="7465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Words 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S</a:t>
            </a:r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poken Frequency by 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D</a:t>
            </a:r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ifferent Characters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72080" y="3137792"/>
            <a:ext cx="1625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Gandolf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20228" y="3128923"/>
            <a:ext cx="1625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Aragorn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92908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285" y="757645"/>
            <a:ext cx="5570897" cy="599585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5607" y="757645"/>
            <a:ext cx="5570896" cy="599585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72080" y="325308"/>
            <a:ext cx="7465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Words 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S</a:t>
            </a:r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poken Frequency by 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D</a:t>
            </a:r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ifferent Characters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72080" y="3137792"/>
            <a:ext cx="1625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Gollum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30945" y="3137792"/>
            <a:ext cx="1625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Sméagol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7046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2080" y="325308"/>
            <a:ext cx="7465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Sentimental Analysis on Different Characters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49977" y="1567543"/>
            <a:ext cx="890886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FRODO: 0.0744839506173 </a:t>
            </a:r>
            <a:endParaRPr lang="tr-TR" dirty="0" smtClean="0"/>
          </a:p>
          <a:p>
            <a:r>
              <a:rPr lang="tr-TR" dirty="0" smtClean="0"/>
              <a:t>SAM</a:t>
            </a:r>
            <a:r>
              <a:rPr lang="tr-TR" dirty="0"/>
              <a:t>: -0.112471578947 </a:t>
            </a:r>
            <a:endParaRPr lang="tr-TR" dirty="0" smtClean="0"/>
          </a:p>
          <a:p>
            <a:r>
              <a:rPr lang="tr-TR" dirty="0" smtClean="0"/>
              <a:t>GANDALF</a:t>
            </a:r>
            <a:r>
              <a:rPr lang="tr-TR" dirty="0"/>
              <a:t>: -0.0254785123967 </a:t>
            </a:r>
            <a:endParaRPr lang="tr-TR" dirty="0" smtClean="0"/>
          </a:p>
          <a:p>
            <a:r>
              <a:rPr lang="tr-TR" dirty="0" smtClean="0"/>
              <a:t>ARAGORN</a:t>
            </a:r>
            <a:r>
              <a:rPr lang="tr-TR" dirty="0"/>
              <a:t>: 0.00400476190476 </a:t>
            </a:r>
            <a:endParaRPr lang="tr-TR" dirty="0" smtClean="0"/>
          </a:p>
          <a:p>
            <a:r>
              <a:rPr lang="tr-TR" dirty="0" smtClean="0"/>
              <a:t>GOLLUM</a:t>
            </a:r>
            <a:r>
              <a:rPr lang="tr-TR" dirty="0"/>
              <a:t>: 0.0263746987952 </a:t>
            </a:r>
            <a:endParaRPr lang="tr-TR" dirty="0" smtClean="0"/>
          </a:p>
          <a:p>
            <a:r>
              <a:rPr lang="tr-TR" dirty="0" smtClean="0"/>
              <a:t>SMEAGOL</a:t>
            </a:r>
            <a:r>
              <a:rPr lang="tr-TR" dirty="0"/>
              <a:t>: 0.09537 </a:t>
            </a:r>
            <a:endParaRPr lang="tr-TR" dirty="0" smtClean="0"/>
          </a:p>
          <a:p>
            <a:r>
              <a:rPr lang="tr-TR" dirty="0" smtClean="0"/>
              <a:t>PIPPIN</a:t>
            </a:r>
            <a:r>
              <a:rPr lang="tr-TR" dirty="0"/>
              <a:t>: 0.182774683544 </a:t>
            </a:r>
            <a:endParaRPr lang="tr-TR" dirty="0" smtClean="0"/>
          </a:p>
          <a:p>
            <a:r>
              <a:rPr lang="tr-TR" dirty="0" smtClean="0"/>
              <a:t>MERRY</a:t>
            </a:r>
            <a:r>
              <a:rPr lang="tr-TR" dirty="0"/>
              <a:t>: 0.141852173913 </a:t>
            </a:r>
            <a:endParaRPr lang="tr-TR" dirty="0" smtClean="0"/>
          </a:p>
          <a:p>
            <a:r>
              <a:rPr lang="tr-TR" dirty="0" smtClean="0"/>
              <a:t>ARWEN</a:t>
            </a:r>
            <a:r>
              <a:rPr lang="tr-TR" dirty="0"/>
              <a:t>: -0.00713571428571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433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54782" y="2028534"/>
            <a:ext cx="72368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2"/>
              </a:rPr>
              <a:t>http://lotr.wikia.com/wiki/Main_Page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http://www.ageofthering.com/atthemovies/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https://archive.org/details/TheLordOfTheRing1TheFellowshipOfTheRing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386348" y="2028534"/>
            <a:ext cx="21684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Demographic Data:</a:t>
            </a:r>
          </a:p>
          <a:p>
            <a:r>
              <a:rPr lang="en-US" dirty="0" smtClean="0"/>
              <a:t>Movie Script:</a:t>
            </a:r>
          </a:p>
          <a:p>
            <a:r>
              <a:rPr lang="en-US" dirty="0" smtClean="0"/>
              <a:t>Full Text of Books: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55407" y="560440"/>
            <a:ext cx="50439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Website Scraped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006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1355305"/>
              </p:ext>
            </p:extLst>
          </p:nvPr>
        </p:nvGraphicFramePr>
        <p:xfrm>
          <a:off x="1101212" y="1600914"/>
          <a:ext cx="9489563" cy="4096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" name="Worksheet" r:id="rId3" imgW="9766300" imgH="5270500" progId="Excel.Sheet.12">
                  <p:embed/>
                </p:oleObj>
              </mc:Choice>
              <mc:Fallback>
                <p:oleObj name="Worksheet" r:id="rId3" imgW="9766300" imgH="52705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01212" y="1600914"/>
                        <a:ext cx="9489563" cy="40965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55407" y="560440"/>
            <a:ext cx="50439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Scraped Data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749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4097214"/>
              </p:ext>
            </p:extLst>
          </p:nvPr>
        </p:nvGraphicFramePr>
        <p:xfrm>
          <a:off x="1091379" y="1786994"/>
          <a:ext cx="8667979" cy="42974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" name="Worksheet" r:id="rId3" imgW="8420100" imgH="5295900" progId="Excel.Sheet.12">
                  <p:embed/>
                </p:oleObj>
              </mc:Choice>
              <mc:Fallback>
                <p:oleObj name="Worksheet" r:id="rId3" imgW="8420100" imgH="52959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91379" y="1786994"/>
                        <a:ext cx="8667979" cy="42974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55407" y="560440"/>
            <a:ext cx="50439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Scraped Data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6248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742" y="1243867"/>
            <a:ext cx="8897110" cy="5264336"/>
          </a:xfrm>
        </p:spPr>
      </p:pic>
      <p:sp>
        <p:nvSpPr>
          <p:cNvPr id="3" name="TextBox 2"/>
          <p:cNvSpPr txBox="1"/>
          <p:nvPr/>
        </p:nvSpPr>
        <p:spPr>
          <a:xfrm>
            <a:off x="855407" y="560440"/>
            <a:ext cx="50439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Demography </a:t>
            </a:r>
            <a:r>
              <a:rPr lang="en-US" sz="280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in Middle Earth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412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" y="1189703"/>
            <a:ext cx="11508378" cy="552460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55407" y="560440"/>
            <a:ext cx="50439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Demography </a:t>
            </a:r>
            <a:r>
              <a:rPr lang="en-US" sz="280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in Middle Earth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88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407" y="1209368"/>
            <a:ext cx="9509760" cy="538737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55407" y="560440"/>
            <a:ext cx="50439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Demography in Middle Earth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467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264" y="1175657"/>
            <a:ext cx="10502116" cy="5475224"/>
          </a:xfrm>
        </p:spPr>
      </p:pic>
      <p:sp>
        <p:nvSpPr>
          <p:cNvPr id="4" name="TextBox 3"/>
          <p:cNvSpPr txBox="1"/>
          <p:nvPr/>
        </p:nvSpPr>
        <p:spPr>
          <a:xfrm>
            <a:off x="855407" y="560440"/>
            <a:ext cx="50439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Demography </a:t>
            </a:r>
            <a:r>
              <a:rPr lang="en-US" sz="280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in Middle Earth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512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8793" y="0"/>
            <a:ext cx="7331652" cy="7144109"/>
          </a:xfrm>
        </p:spPr>
      </p:pic>
      <p:sp>
        <p:nvSpPr>
          <p:cNvPr id="3" name="TextBox 2"/>
          <p:cNvSpPr txBox="1"/>
          <p:nvPr/>
        </p:nvSpPr>
        <p:spPr>
          <a:xfrm>
            <a:off x="855407" y="560440"/>
            <a:ext cx="50439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Demography </a:t>
            </a:r>
            <a:r>
              <a:rPr lang="en-US" sz="280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charset="0"/>
                <a:ea typeface="Impact" charset="0"/>
                <a:cs typeface="Impact" charset="0"/>
              </a:rPr>
              <a:t>in Middle Earth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842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3370</TotalTime>
  <Words>142</Words>
  <Application>Microsoft Macintosh PowerPoint</Application>
  <PresentationFormat>Widescreen</PresentationFormat>
  <Paragraphs>40</Paragraphs>
  <Slides>17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Calibri</vt:lpstr>
      <vt:lpstr>Calibri Light</vt:lpstr>
      <vt:lpstr>DengXian</vt:lpstr>
      <vt:lpstr>Impact</vt:lpstr>
      <vt:lpstr>Arial</vt:lpstr>
      <vt:lpstr>Office Theme</vt:lpstr>
      <vt:lpstr>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ZS3839</dc:creator>
  <cp:lastModifiedBy>ZS3839</cp:lastModifiedBy>
  <cp:revision>22</cp:revision>
  <cp:lastPrinted>2018-01-08T17:00:12Z</cp:lastPrinted>
  <dcterms:created xsi:type="dcterms:W3CDTF">2017-10-25T10:43:58Z</dcterms:created>
  <dcterms:modified xsi:type="dcterms:W3CDTF">2018-01-08T17:01:44Z</dcterms:modified>
</cp:coreProperties>
</file>

<file path=docProps/thumbnail.jpeg>
</file>